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48" r:id="rId4"/>
    <p:sldMasterId id="2147483650" r:id="rId5"/>
    <p:sldMasterId id="2147483719" r:id="rId6"/>
    <p:sldMasterId id="2147483702" r:id="rId7"/>
    <p:sldMasterId id="2147483704" r:id="rId8"/>
  </p:sldMasterIdLst>
  <p:notesMasterIdLst>
    <p:notesMasterId r:id="rId35"/>
  </p:notesMasterIdLst>
  <p:handoutMasterIdLst>
    <p:handoutMasterId r:id="rId36"/>
  </p:handoutMasterIdLst>
  <p:sldIdLst>
    <p:sldId id="256" r:id="rId9"/>
    <p:sldId id="447" r:id="rId10"/>
    <p:sldId id="446" r:id="rId11"/>
    <p:sldId id="457" r:id="rId12"/>
    <p:sldId id="455" r:id="rId13"/>
    <p:sldId id="448" r:id="rId14"/>
    <p:sldId id="420" r:id="rId15"/>
    <p:sldId id="421" r:id="rId16"/>
    <p:sldId id="419" r:id="rId17"/>
    <p:sldId id="341" r:id="rId18"/>
    <p:sldId id="390" r:id="rId19"/>
    <p:sldId id="459" r:id="rId20"/>
    <p:sldId id="339" r:id="rId21"/>
    <p:sldId id="337" r:id="rId22"/>
    <p:sldId id="433" r:id="rId23"/>
    <p:sldId id="434" r:id="rId24"/>
    <p:sldId id="413" r:id="rId25"/>
    <p:sldId id="380" r:id="rId26"/>
    <p:sldId id="442" r:id="rId27"/>
    <p:sldId id="460" r:id="rId28"/>
    <p:sldId id="440" r:id="rId29"/>
    <p:sldId id="461" r:id="rId30"/>
    <p:sldId id="432" r:id="rId31"/>
    <p:sldId id="422" r:id="rId32"/>
    <p:sldId id="429" r:id="rId33"/>
    <p:sldId id="310" r:id="rId34"/>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051" autoAdjust="0"/>
    <p:restoredTop sz="77351"/>
  </p:normalViewPr>
  <p:slideViewPr>
    <p:cSldViewPr>
      <p:cViewPr varScale="1">
        <p:scale>
          <a:sx n="48" d="100"/>
          <a:sy n="48" d="100"/>
        </p:scale>
        <p:origin x="54" y="222"/>
      </p:cViewPr>
      <p:guideLst>
        <p:guide orient="horz" pos="2160"/>
        <p:guide pos="3840"/>
      </p:guideLst>
    </p:cSldViewPr>
  </p:slideViewPr>
  <p:notesTextViewPr>
    <p:cViewPr>
      <p:scale>
        <a:sx n="1" d="1"/>
        <a:sy n="1" d="1"/>
      </p:scale>
      <p:origin x="0" y="0"/>
    </p:cViewPr>
  </p:notesTextViewPr>
  <p:notesViewPr>
    <p:cSldViewPr>
      <p:cViewPr varScale="1">
        <p:scale>
          <a:sx n="83" d="100"/>
          <a:sy n="83" d="100"/>
        </p:scale>
        <p:origin x="20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1B927F-4EC4-47ED-98BE-D8BC0FE7C835}" type="datetimeFigureOut">
              <a:rPr lang="en-GB" smtClean="0"/>
              <a:t>08/06/2022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025A6CC-4217-43A4-95A4-63FA4F47CEC3}" type="slidenum">
              <a:rPr lang="en-GB" smtClean="0"/>
              <a:t>‹#›</a:t>
            </a:fld>
            <a:endParaRPr lang="en-GB"/>
          </a:p>
        </p:txBody>
      </p:sp>
    </p:spTree>
    <p:extLst>
      <p:ext uri="{BB962C8B-B14F-4D97-AF65-F5344CB8AC3E}">
        <p14:creationId xmlns:p14="http://schemas.microsoft.com/office/powerpoint/2010/main" val="3064944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xmlns=""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xmlns=""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a:extLst>
              <a:ext uri="{FF2B5EF4-FFF2-40B4-BE49-F238E27FC236}">
                <a16:creationId xmlns:a16="http://schemas.microsoft.com/office/drawing/2014/main" xmlns="" id="{0DF8A2E6-9C85-B947-9248-60269C7C293F}"/>
              </a:ext>
            </a:extLst>
          </p:cNvPr>
          <p:cNvSpPr>
            <a:spLocks noGrp="1" noRot="1" noChangeAspect="1" noTextEdit="1"/>
          </p:cNvSpPr>
          <p:nvPr>
            <p:ph type="sldImg"/>
          </p:nvPr>
        </p:nvSpPr>
        <p:spPr>
          <a:xfrm>
            <a:off x="381000" y="685800"/>
            <a:ext cx="6096000" cy="3429000"/>
          </a:xfrm>
        </p:spPr>
      </p:sp>
      <p:sp>
        <p:nvSpPr>
          <p:cNvPr id="14338" name="Notes Placeholder 2">
            <a:extLst>
              <a:ext uri="{FF2B5EF4-FFF2-40B4-BE49-F238E27FC236}">
                <a16:creationId xmlns:a16="http://schemas.microsoft.com/office/drawing/2014/main" xmlns="" id="{71E924FA-A663-404C-B461-BD34C4D994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49861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 children read the same book three times in a week. The first time we work on decoding (sounding out) the words, the second time we work on prosody which is reading with expression – making the book sound more interesting with our story-teller voice or our David Attenborough voice – and the third time we look at comprehension. We read the books three times at school because we want to develop the fluency. The more they see words the more they begin to read them automatically without having to sound them out.</a:t>
            </a:r>
          </a:p>
        </p:txBody>
      </p:sp>
    </p:spTree>
    <p:extLst>
      <p:ext uri="{BB962C8B-B14F-4D97-AF65-F5344CB8AC3E}">
        <p14:creationId xmlns:p14="http://schemas.microsoft.com/office/powerpoint/2010/main" val="1942653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assess your child every six weeks to check progress. Any child who needs extra support has daily keep-up sessions planned for them.</a:t>
            </a:r>
          </a:p>
        </p:txBody>
      </p:sp>
    </p:spTree>
    <p:extLst>
      <p:ext uri="{BB962C8B-B14F-4D97-AF65-F5344CB8AC3E}">
        <p14:creationId xmlns:p14="http://schemas.microsoft.com/office/powerpoint/2010/main" val="3699818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8333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762157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45552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i="1" dirty="0"/>
              <a:t>Celebrate child’s success at school, make time for reading at home!</a:t>
            </a:r>
          </a:p>
        </p:txBody>
      </p:sp>
    </p:spTree>
    <p:extLst>
      <p:ext uri="{BB962C8B-B14F-4D97-AF65-F5344CB8AC3E}">
        <p14:creationId xmlns:p14="http://schemas.microsoft.com/office/powerpoint/2010/main" val="3269180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As well as the ‘learning to read’ book that your child will bring home they will also bring home a book for sharing with you. This book is SO important. This is how we are going to give them the WILL to read. Please read with your child as often as you can – at least once a day if possible.</a:t>
            </a:r>
          </a:p>
          <a:p>
            <a:endParaRPr lang="en-US" i="1" dirty="0"/>
          </a:p>
          <a:p>
            <a:endParaRPr lang="en-US" dirty="0"/>
          </a:p>
        </p:txBody>
      </p:sp>
    </p:spTree>
    <p:extLst>
      <p:ext uri="{BB962C8B-B14F-4D97-AF65-F5344CB8AC3E}">
        <p14:creationId xmlns:p14="http://schemas.microsoft.com/office/powerpoint/2010/main" val="3285445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405945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r>
              <a:rPr lang="en-US" dirty="0"/>
              <a:t/>
            </a: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3339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653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Just think about how many times you have already read things today. It really is a vital skill.</a:t>
            </a:r>
          </a:p>
        </p:txBody>
      </p:sp>
    </p:spTree>
    <p:extLst>
      <p:ext uri="{BB962C8B-B14F-4D97-AF65-F5344CB8AC3E}">
        <p14:creationId xmlns:p14="http://schemas.microsoft.com/office/powerpoint/2010/main" val="955984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r>
              <a:rPr lang="en-US" dirty="0"/>
              <a:t/>
            </a:r>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EBE2B6B3-B4D6-0C48-A6F3-7C7BA60DB1FF}"/>
              </a:ext>
            </a:extLst>
          </p:cNvPr>
          <p:cNvSpPr>
            <a:spLocks noGrp="1"/>
          </p:cNvSpPr>
          <p:nvPr>
            <p:ph type="sldNum" sz="quarter" idx="10"/>
          </p:nvPr>
        </p:nvSpPr>
        <p:spPr>
          <a:ln/>
        </p:spPr>
        <p:txBody>
          <a:bodyPr/>
          <a:lstStyle>
            <a:lvl1pPr>
              <a:defRPr/>
            </a:lvl1pPr>
          </a:lstStyle>
          <a:p>
            <a:fld id="{63E536B8-4A1E-B343-AF8C-FF757BA96125}" type="slidenum">
              <a:rPr lang="en-US" altLang="en-US"/>
              <a:pPr/>
              <a:t>‹#›</a:t>
            </a:fld>
            <a:endParaRPr lang="en-US" altLang="en-US"/>
          </a:p>
        </p:txBody>
      </p:sp>
    </p:spTree>
    <p:extLst>
      <p:ext uri="{BB962C8B-B14F-4D97-AF65-F5344CB8AC3E}">
        <p14:creationId xmlns:p14="http://schemas.microsoft.com/office/powerpoint/2010/main" val="49907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xmlns=""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xmlns=""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xmlns=""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xmlns=""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xmlns=""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xmlns=""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xmlns=""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xmlns=""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xmlns=""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5C3FE484-FEE0-2449-9EE7-ED6769BE7175}"/>
              </a:ext>
            </a:extLst>
          </p:cNvPr>
          <p:cNvSpPr>
            <a:spLocks noGrp="1"/>
          </p:cNvSpPr>
          <p:nvPr>
            <p:ph type="sldNum" sz="quarter" idx="2"/>
          </p:nvPr>
        </p:nvSpPr>
        <p:spPr bwMode="auto">
          <a:xfrm>
            <a:off x="11088688" y="6403975"/>
            <a:ext cx="265112" cy="268288"/>
          </a:xfrm>
          <a:prstGeom prst="rect">
            <a:avLst/>
          </a:prstGeom>
          <a:noFill/>
          <a:ln>
            <a:noFill/>
          </a:ln>
          <a:effectLst/>
        </p:spPr>
        <p:txBody>
          <a:bodyPr vert="horz" wrap="none" lIns="45718" tIns="45718" rIns="45718" bIns="45718" numCol="1" anchor="ctr" anchorCtr="0" compatLnSpc="1">
            <a:prstTxWarp prst="textNoShape">
              <a:avLst/>
            </a:prstTxWarp>
          </a:bodyPr>
          <a:lstStyle>
            <a:lvl1pPr algn="r" eaLnBrk="1">
              <a:defRPr sz="1200">
                <a:solidFill>
                  <a:srgbClr val="888888"/>
                </a:solidFill>
              </a:defRPr>
            </a:lvl1pPr>
          </a:lstStyle>
          <a:p>
            <a:fld id="{78C86882-5437-3747-9A87-8CEFECD49F12}" type="slidenum">
              <a:rPr lang="en-US" altLang="en-US"/>
              <a:pPr/>
              <a:t>‹#›</a:t>
            </a:fld>
            <a:endParaRPr lang="en-US" altLang="en-US"/>
          </a:p>
        </p:txBody>
      </p:sp>
      <p:pic>
        <p:nvPicPr>
          <p:cNvPr id="1027" name="Picture 3">
            <a:extLst>
              <a:ext uri="{FF2B5EF4-FFF2-40B4-BE49-F238E27FC236}">
                <a16:creationId xmlns:a16="http://schemas.microsoft.com/office/drawing/2014/main" xmlns="" id="{A135BC1E-1C1B-374E-A928-22464112F594}"/>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Lst>
  <p:txStyles>
    <p:titleStyle>
      <a:lvl1pPr algn="l" rtl="0" eaLnBrk="0" fontAlgn="base" hangingPunct="0">
        <a:lnSpc>
          <a:spcPct val="90000"/>
        </a:lnSpc>
        <a:spcBef>
          <a:spcPct val="0"/>
        </a:spcBef>
        <a:spcAft>
          <a:spcPct val="0"/>
        </a:spcAft>
        <a:defRPr sz="44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sym typeface="Calibri Light" panose="020F0302020204030204" pitchFamily="34" charset="0"/>
        </a:defRPr>
      </a:lvl1pPr>
      <a:lvl2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2pPr>
      <a:lvl3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3pPr>
      <a:lvl4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4pPr>
      <a:lvl5pPr algn="l" rtl="0" eaLnBrk="0" fontAlgn="base" hangingPunct="0">
        <a:lnSpc>
          <a:spcPct val="90000"/>
        </a:lnSpc>
        <a:spcBef>
          <a:spcPct val="0"/>
        </a:spcBef>
        <a:spcAft>
          <a:spcPct val="0"/>
        </a:spcAft>
        <a:defRPr sz="4400">
          <a:solidFill>
            <a:schemeClr val="bg1"/>
          </a:solidFill>
          <a:latin typeface="Open Sans Light" panose="020B0306030504020204" pitchFamily="34" charset="0"/>
          <a:ea typeface="Calibri Light" panose="020F0302020204030204" pitchFamily="34" charset="0"/>
          <a:cs typeface="Open Sans Light" panose="020B0306030504020204" pitchFamily="34" charset="0"/>
          <a:sym typeface="Calibri Light" panose="020F0302020204030204" pitchFamily="34" charset="0"/>
        </a:defRPr>
      </a:lvl5pPr>
      <a:lvl6pPr marL="4572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6pPr>
      <a:lvl7pPr marL="9144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7pPr>
      <a:lvl8pPr marL="13716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8pPr>
      <a:lvl9pPr marL="1828800" algn="l" rtl="0" fontAlgn="base" hangingPunct="0">
        <a:lnSpc>
          <a:spcPct val="90000"/>
        </a:lnSpc>
        <a:spcBef>
          <a:spcPct val="0"/>
        </a:spcBef>
        <a:spcAft>
          <a:spcPct val="0"/>
        </a:spcAft>
        <a:defRPr sz="4400">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Calibri Light" panose="020F0302020204030204" pitchFamily="34" charset="0"/>
        </a:defRPr>
      </a:lvl9pPr>
    </p:titleStyle>
    <p:bodyStyle>
      <a:lvl1pPr algn="l" rtl="0" eaLnBrk="0" fontAlgn="base" hangingPunct="0">
        <a:lnSpc>
          <a:spcPct val="90000"/>
        </a:lnSpc>
        <a:spcBef>
          <a:spcPts val="1000"/>
        </a:spcBef>
        <a:spcAft>
          <a:spcPct val="0"/>
        </a:spcAft>
        <a:buSzPct val="100000"/>
        <a:defRPr sz="2800" b="1" kern="1200">
          <a:solidFill>
            <a:schemeClr val="bg1"/>
          </a:solidFill>
          <a:latin typeface="Gotham Narrow Bold" pitchFamily="2" charset="0"/>
          <a:ea typeface="+mn-ea"/>
          <a:cs typeface="+mn-cs"/>
          <a:sym typeface="Calibri" panose="020F0502020204030204" pitchFamily="34" charset="0"/>
        </a:defRPr>
      </a:lvl1pPr>
      <a:lvl2pPr marL="457200" algn="l" rtl="0" eaLnBrk="0" fontAlgn="base" hangingPunct="0">
        <a:lnSpc>
          <a:spcPct val="90000"/>
        </a:lnSpc>
        <a:spcBef>
          <a:spcPts val="1000"/>
        </a:spcBef>
        <a:spcAft>
          <a:spcPct val="0"/>
        </a:spcAft>
        <a:buSzPct val="100000"/>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sym typeface="Calibri" panose="020F0502020204030204" pitchFamily="34" charset="0"/>
        </a:defRPr>
      </a:lvl2pPr>
      <a:lvl3pPr marL="9144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3pPr>
      <a:lvl4pPr marL="13716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4pPr>
      <a:lvl5pPr marL="1828800" algn="l" rtl="0" eaLnBrk="0" fontAlgn="base" hangingPunct="0">
        <a:lnSpc>
          <a:spcPct val="90000"/>
        </a:lnSpc>
        <a:spcBef>
          <a:spcPts val="1000"/>
        </a:spcBef>
        <a:spcAft>
          <a:spcPct val="0"/>
        </a:spcAft>
        <a:buSzPct val="100000"/>
        <a:defRPr sz="2800" kern="1200">
          <a:solidFill>
            <a:srgbClr val="000000"/>
          </a:solidFill>
          <a:latin typeface="+mn-lt"/>
          <a:ea typeface="+mn-ea"/>
          <a:cs typeface="Open Sans" panose="020B0606030504020204" pitchFamily="34" charset="0"/>
          <a:sym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xmlns=""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xmlns=""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NTC0PbtmeUA?feature=oembed" TargetMode="Externa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tif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6.emf"/><Relationship Id="rId5" Type="http://schemas.openxmlformats.org/officeDocument/2006/relationships/image" Target="../media/image35.png"/><Relationship Id="rId4" Type="http://schemas.openxmlformats.org/officeDocument/2006/relationships/image" Target="../media/image34.tiff"/></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IL5YUCPyC5I?feature=oembed" TargetMode="Externa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a:extLst>
              <a:ext uri="{FF2B5EF4-FFF2-40B4-BE49-F238E27FC236}">
                <a16:creationId xmlns:a16="http://schemas.microsoft.com/office/drawing/2014/main" xmlns="" id="{4A9BDAC7-397C-164A-A84F-9A78B8DF9823}"/>
              </a:ext>
            </a:extLst>
          </p:cNvPr>
          <p:cNvSpPr txBox="1">
            <a:spLocks noChangeArrowheads="1"/>
          </p:cNvSpPr>
          <p:nvPr/>
        </p:nvSpPr>
        <p:spPr bwMode="auto">
          <a:xfrm>
            <a:off x="548849" y="5301208"/>
            <a:ext cx="8499479" cy="57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120000"/>
              </a:lnSpc>
            </a:pPr>
            <a:r>
              <a:rPr lang="en-US" sz="2800" b="1" dirty="0">
                <a:solidFill>
                  <a:schemeClr val="bg1"/>
                </a:solidFill>
              </a:rPr>
              <a:t>Parent workshop: </a:t>
            </a:r>
            <a:r>
              <a:rPr lang="en-US" sz="2800" dirty="0">
                <a:solidFill>
                  <a:schemeClr val="bg1"/>
                </a:solidFill>
              </a:rPr>
              <a:t>Phonics and early reading</a:t>
            </a:r>
          </a:p>
        </p:txBody>
      </p:sp>
      <p:sp>
        <p:nvSpPr>
          <p:cNvPr id="4" name="TextBox 6">
            <a:extLst>
              <a:ext uri="{FF2B5EF4-FFF2-40B4-BE49-F238E27FC236}">
                <a16:creationId xmlns:a16="http://schemas.microsoft.com/office/drawing/2014/main" xmlns="" id="{73606950-956A-2146-9DAF-59766DE0859D}"/>
              </a:ext>
            </a:extLst>
          </p:cNvPr>
          <p:cNvSpPr txBox="1">
            <a:spLocks noChangeArrowheads="1"/>
          </p:cNvSpPr>
          <p:nvPr/>
        </p:nvSpPr>
        <p:spPr bwMode="auto">
          <a:xfrm>
            <a:off x="551384" y="4077072"/>
            <a:ext cx="4320480" cy="1288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742950" indent="-28575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11430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6002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2057400" indent="-228600">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5146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9718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4290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886200" indent="-228600" eaLnBrk="0" fontAlgn="base" hangingPunct="0">
              <a:spcBef>
                <a:spcPct val="0"/>
              </a:spcBef>
              <a:spcAft>
                <a:spcPct val="0"/>
              </a:spcAft>
              <a:defRPr>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a:lstStyle>
          <a:p>
            <a:pPr>
              <a:lnSpc>
                <a:spcPct val="80000"/>
              </a:lnSpc>
            </a:pPr>
            <a:r>
              <a:rPr lang="en-GB" altLang="en-US" sz="4800" b="1" dirty="0">
                <a:solidFill>
                  <a:schemeClr val="bg1"/>
                </a:solidFill>
              </a:rPr>
              <a:t>Teach reading: change lives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xmlns=""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850928" cy="5423724"/>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xmlns=""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6023992" y="2924944"/>
            <a:ext cx="4850928" cy="448762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xmlns=""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xmlns=""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xmlns=""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xmlns=""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xmlns=""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xmlns=""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xmlns=""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xmlns=""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xmlns=""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xmlns=""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xmlns=""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xmlns=""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xmlns=""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xmlns=""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xmlns=""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xmlns=""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xmlns=""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xmlns="" id="{1351040A-DED0-A14E-B28C-624AD9D538C8}"/>
              </a:ext>
            </a:extLst>
          </p:cNvPr>
          <p:cNvSpPr>
            <a:spLocks noGrp="1"/>
          </p:cNvSpPr>
          <p:nvPr>
            <p:ph type="body" sz="quarter" idx="10"/>
          </p:nvPr>
        </p:nvSpPr>
        <p:spPr>
          <a:xfrm>
            <a:off x="479376" y="2556242"/>
            <a:ext cx="5616624" cy="3393038"/>
          </a:xfrm>
        </p:spPr>
        <p:txBody>
          <a:bodyPr/>
          <a:lstStyle/>
          <a:p>
            <a:pPr marL="0" indent="0">
              <a:buNone/>
            </a:pPr>
            <a:r>
              <a:rPr lang="en-GB" b="1" dirty="0">
                <a:solidFill>
                  <a:schemeClr val="tx2"/>
                </a:solidFill>
              </a:rPr>
              <a:t>Reading practice sessions are: </a:t>
            </a:r>
          </a:p>
          <a:p>
            <a:r>
              <a:rPr lang="en-GB" dirty="0">
                <a:solidFill>
                  <a:schemeClr val="tx1"/>
                </a:solidFill>
              </a:rPr>
              <a:t>timetabled three times a week </a:t>
            </a:r>
          </a:p>
          <a:p>
            <a:r>
              <a:rPr lang="en-GB" dirty="0">
                <a:solidFill>
                  <a:schemeClr val="tx1"/>
                </a:solidFill>
              </a:rPr>
              <a:t>taught by a trained teacher/teaching assistant</a:t>
            </a:r>
          </a:p>
          <a:p>
            <a:r>
              <a:rPr lang="en-GB" dirty="0">
                <a:solidFill>
                  <a:schemeClr val="tx1"/>
                </a:solidFill>
              </a:rPr>
              <a:t>taught in small groups.</a:t>
            </a:r>
            <a:endParaRPr lang="en-US" dirty="0">
              <a:solidFill>
                <a:schemeClr val="tx1"/>
              </a:solidFill>
            </a:endParaRPr>
          </a:p>
        </p:txBody>
      </p:sp>
      <p:sp>
        <p:nvSpPr>
          <p:cNvPr id="5" name="Title 4">
            <a:extLst>
              <a:ext uri="{FF2B5EF4-FFF2-40B4-BE49-F238E27FC236}">
                <a16:creationId xmlns:a16="http://schemas.microsoft.com/office/drawing/2014/main" xmlns="" id="{EE6CCD5B-D6D2-5041-8332-77F5BAF0AECB}"/>
              </a:ext>
            </a:extLst>
          </p:cNvPr>
          <p:cNvSpPr>
            <a:spLocks noGrp="1"/>
          </p:cNvSpPr>
          <p:nvPr>
            <p:ph type="title"/>
          </p:nvPr>
        </p:nvSpPr>
        <p:spPr/>
        <p:txBody>
          <a:bodyPr/>
          <a:lstStyle/>
          <a:p>
            <a:r>
              <a:rPr lang="en-US" dirty="0"/>
              <a:t>How do we teach reading in books?</a:t>
            </a:r>
          </a:p>
        </p:txBody>
      </p:sp>
      <p:pic>
        <p:nvPicPr>
          <p:cNvPr id="3" name="Picture 2">
            <a:extLst>
              <a:ext uri="{FF2B5EF4-FFF2-40B4-BE49-F238E27FC236}">
                <a16:creationId xmlns:a16="http://schemas.microsoft.com/office/drawing/2014/main" xmlns="" id="{77B147FC-1694-9447-A316-7C4CB62A97E3}"/>
              </a:ext>
            </a:extLst>
          </p:cNvPr>
          <p:cNvPicPr>
            <a:picLocks noChangeAspect="1"/>
          </p:cNvPicPr>
          <p:nvPr/>
        </p:nvPicPr>
        <p:blipFill>
          <a:blip r:embed="rId3"/>
          <a:stretch>
            <a:fillRect/>
          </a:stretch>
        </p:blipFill>
        <p:spPr>
          <a:xfrm>
            <a:off x="6456040" y="1717880"/>
            <a:ext cx="2402504" cy="2287184"/>
          </a:xfrm>
          <a:prstGeom prst="rect">
            <a:avLst/>
          </a:prstGeom>
          <a:effectLst>
            <a:glow rad="127000">
              <a:schemeClr val="tx1">
                <a:alpha val="4000"/>
              </a:schemeClr>
            </a:glow>
          </a:effectLst>
        </p:spPr>
      </p:pic>
      <p:pic>
        <p:nvPicPr>
          <p:cNvPr id="4" name="Picture 3">
            <a:extLst>
              <a:ext uri="{FF2B5EF4-FFF2-40B4-BE49-F238E27FC236}">
                <a16:creationId xmlns:a16="http://schemas.microsoft.com/office/drawing/2014/main" xmlns="" id="{067C3C28-D01B-D74A-94F9-1B7CEC780EA9}"/>
              </a:ext>
            </a:extLst>
          </p:cNvPr>
          <p:cNvPicPr>
            <a:picLocks noChangeAspect="1"/>
          </p:cNvPicPr>
          <p:nvPr/>
        </p:nvPicPr>
        <p:blipFill>
          <a:blip r:embed="rId4"/>
          <a:stretch>
            <a:fillRect/>
          </a:stretch>
        </p:blipFill>
        <p:spPr>
          <a:xfrm>
            <a:off x="6456040" y="4166152"/>
            <a:ext cx="2402504" cy="2287184"/>
          </a:xfrm>
          <a:prstGeom prst="rect">
            <a:avLst/>
          </a:prstGeom>
          <a:effectLst>
            <a:glow rad="127000">
              <a:schemeClr val="tx1">
                <a:alpha val="4000"/>
              </a:schemeClr>
            </a:glow>
          </a:effectLst>
        </p:spPr>
      </p:pic>
      <p:pic>
        <p:nvPicPr>
          <p:cNvPr id="7" name="Picture 6">
            <a:extLst>
              <a:ext uri="{FF2B5EF4-FFF2-40B4-BE49-F238E27FC236}">
                <a16:creationId xmlns:a16="http://schemas.microsoft.com/office/drawing/2014/main" xmlns="" id="{E0D0F2AB-F254-3144-A68D-A0290C5B4D35}"/>
              </a:ext>
            </a:extLst>
          </p:cNvPr>
          <p:cNvPicPr>
            <a:picLocks noChangeAspect="1"/>
          </p:cNvPicPr>
          <p:nvPr/>
        </p:nvPicPr>
        <p:blipFill>
          <a:blip r:embed="rId5"/>
          <a:stretch>
            <a:fillRect/>
          </a:stretch>
        </p:blipFill>
        <p:spPr>
          <a:xfrm>
            <a:off x="9066955" y="2556242"/>
            <a:ext cx="2504138" cy="3085098"/>
          </a:xfrm>
          <a:prstGeom prst="rect">
            <a:avLst/>
          </a:prstGeom>
          <a:effectLst>
            <a:glow rad="127000">
              <a:schemeClr val="tx1">
                <a:alpha val="4000"/>
              </a:schemeClr>
            </a:glow>
          </a:effectLst>
        </p:spPr>
      </p:pic>
    </p:spTree>
    <p:extLst>
      <p:ext uri="{BB962C8B-B14F-4D97-AF65-F5344CB8AC3E}">
        <p14:creationId xmlns:p14="http://schemas.microsoft.com/office/powerpoint/2010/main" val="3028656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xmlns="" id="{3699B1BC-E66A-8E40-B1ED-E79D03D2F8BC}"/>
              </a:ext>
            </a:extLst>
          </p:cNvPr>
          <p:cNvSpPr txBox="1">
            <a:spLocks/>
          </p:cNvSpPr>
          <p:nvPr/>
        </p:nvSpPr>
        <p:spPr>
          <a:xfrm>
            <a:off x="263352" y="332656"/>
            <a:ext cx="9937104" cy="1152128"/>
          </a:xfrm>
          <a:prstGeom prst="rect">
            <a:avLst/>
          </a:prstGeom>
        </p:spPr>
        <p:txBody>
          <a:bodyPr anchor="b" anchorCtr="0"/>
          <a:lstStyle>
            <a:lvl1pPr algn="l" rtl="0" eaLnBrk="0" fontAlgn="base" hangingPunct="0">
              <a:lnSpc>
                <a:spcPct val="90000"/>
              </a:lnSpc>
              <a:spcBef>
                <a:spcPct val="0"/>
              </a:spcBef>
              <a:spcAft>
                <a:spcPct val="0"/>
              </a:spcAft>
              <a:defRPr sz="4000" kern="1200">
                <a:solidFill>
                  <a:schemeClr val="accent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a:lstStyle>
          <a:p>
            <a:endParaRPr lang="en-US" dirty="0"/>
          </a:p>
        </p:txBody>
      </p:sp>
      <p:pic>
        <p:nvPicPr>
          <p:cNvPr id="12" name="Picture 11" descr="A picture containing table&#10;&#10;Description automatically generated">
            <a:extLst>
              <a:ext uri="{FF2B5EF4-FFF2-40B4-BE49-F238E27FC236}">
                <a16:creationId xmlns:a16="http://schemas.microsoft.com/office/drawing/2014/main" xmlns="" id="{ACEDA292-F7DD-6A4A-B156-4DBE2EFF8E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950" y="2086205"/>
            <a:ext cx="4348233" cy="3816423"/>
          </a:xfrm>
          <a:prstGeom prst="roundRect">
            <a:avLst>
              <a:gd name="adj" fmla="val 3343"/>
            </a:avLst>
          </a:prstGeom>
          <a:effectLst>
            <a:glow rad="127000">
              <a:schemeClr val="tx1">
                <a:lumMod val="95000"/>
                <a:lumOff val="5000"/>
                <a:alpha val="9000"/>
              </a:schemeClr>
            </a:glow>
          </a:effectLst>
        </p:spPr>
      </p:pic>
      <p:sp>
        <p:nvSpPr>
          <p:cNvPr id="4" name="Title 3">
            <a:extLst>
              <a:ext uri="{FF2B5EF4-FFF2-40B4-BE49-F238E27FC236}">
                <a16:creationId xmlns:a16="http://schemas.microsoft.com/office/drawing/2014/main" xmlns="" id="{8481A8C2-E3D2-5A46-8FC1-D043DCBCF8E8}"/>
              </a:ext>
            </a:extLst>
          </p:cNvPr>
          <p:cNvSpPr>
            <a:spLocks noGrp="1"/>
          </p:cNvSpPr>
          <p:nvPr>
            <p:ph type="title"/>
          </p:nvPr>
        </p:nvSpPr>
        <p:spPr>
          <a:xfrm>
            <a:off x="479376" y="332656"/>
            <a:ext cx="8064896" cy="1152128"/>
          </a:xfrm>
        </p:spPr>
        <p:txBody>
          <a:bodyPr/>
          <a:lstStyle/>
          <a:p>
            <a:r>
              <a:rPr lang="en-US" dirty="0"/>
              <a:t>We use assessment to match your child the right level of book</a:t>
            </a:r>
          </a:p>
        </p:txBody>
      </p:sp>
      <p:cxnSp>
        <p:nvCxnSpPr>
          <p:cNvPr id="5" name="Straight Arrow Connector 4">
            <a:extLst>
              <a:ext uri="{FF2B5EF4-FFF2-40B4-BE49-F238E27FC236}">
                <a16:creationId xmlns:a16="http://schemas.microsoft.com/office/drawing/2014/main" xmlns="" id="{D9C6E763-81F8-0149-844B-F8C29823E5E5}"/>
              </a:ext>
            </a:extLst>
          </p:cNvPr>
          <p:cNvCxnSpPr/>
          <p:nvPr/>
        </p:nvCxnSpPr>
        <p:spPr>
          <a:xfrm>
            <a:off x="5447928" y="4064263"/>
            <a:ext cx="936104" cy="0"/>
          </a:xfrm>
          <a:prstGeom prst="straightConnector1">
            <a:avLst/>
          </a:prstGeom>
          <a:ln w="47625">
            <a:tailEnd type="arrow" w="lg" len="me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2F30DC56-E8C1-D645-98C1-6E00FC34C62D}"/>
              </a:ext>
            </a:extLst>
          </p:cNvPr>
          <p:cNvPicPr>
            <a:picLocks noChangeAspect="1"/>
          </p:cNvPicPr>
          <p:nvPr/>
        </p:nvPicPr>
        <p:blipFill>
          <a:blip r:embed="rId4"/>
          <a:stretch>
            <a:fillRect/>
          </a:stretch>
        </p:blipFill>
        <p:spPr>
          <a:xfrm>
            <a:off x="6812737" y="2132856"/>
            <a:ext cx="2795209" cy="2638677"/>
          </a:xfrm>
          <a:prstGeom prst="rect">
            <a:avLst/>
          </a:prstGeom>
          <a:effectLst>
            <a:glow rad="127000">
              <a:schemeClr val="tx1">
                <a:lumMod val="95000"/>
                <a:lumOff val="5000"/>
                <a:alpha val="9000"/>
              </a:schemeClr>
            </a:glow>
          </a:effectLst>
        </p:spPr>
      </p:pic>
      <p:pic>
        <p:nvPicPr>
          <p:cNvPr id="8" name="Picture 7">
            <a:extLst>
              <a:ext uri="{FF2B5EF4-FFF2-40B4-BE49-F238E27FC236}">
                <a16:creationId xmlns:a16="http://schemas.microsoft.com/office/drawing/2014/main" xmlns="" id="{39CEA57A-E6D7-224E-8818-48078F7E71D9}"/>
              </a:ext>
            </a:extLst>
          </p:cNvPr>
          <p:cNvPicPr>
            <a:picLocks noChangeAspect="1"/>
          </p:cNvPicPr>
          <p:nvPr/>
        </p:nvPicPr>
        <p:blipFill>
          <a:blip r:embed="rId5"/>
          <a:stretch>
            <a:fillRect/>
          </a:stretch>
        </p:blipFill>
        <p:spPr>
          <a:xfrm>
            <a:off x="7533312" y="2739334"/>
            <a:ext cx="2795209" cy="2649858"/>
          </a:xfrm>
          <a:prstGeom prst="rect">
            <a:avLst/>
          </a:prstGeom>
          <a:effectLst>
            <a:glow rad="127000">
              <a:schemeClr val="tx1">
                <a:lumMod val="95000"/>
                <a:lumOff val="5000"/>
                <a:alpha val="9000"/>
              </a:schemeClr>
            </a:glow>
          </a:effectLst>
        </p:spPr>
      </p:pic>
      <p:pic>
        <p:nvPicPr>
          <p:cNvPr id="9" name="Picture 8">
            <a:extLst>
              <a:ext uri="{FF2B5EF4-FFF2-40B4-BE49-F238E27FC236}">
                <a16:creationId xmlns:a16="http://schemas.microsoft.com/office/drawing/2014/main" xmlns="" id="{19B803DF-37BD-0746-AD9F-AB2ECF12F554}"/>
              </a:ext>
            </a:extLst>
          </p:cNvPr>
          <p:cNvPicPr>
            <a:picLocks noChangeAspect="1"/>
          </p:cNvPicPr>
          <p:nvPr/>
        </p:nvPicPr>
        <p:blipFill>
          <a:blip r:embed="rId6"/>
          <a:stretch>
            <a:fillRect/>
          </a:stretch>
        </p:blipFill>
        <p:spPr>
          <a:xfrm>
            <a:off x="8241582" y="3253987"/>
            <a:ext cx="2795209" cy="2649858"/>
          </a:xfrm>
          <a:prstGeom prst="rect">
            <a:avLst/>
          </a:prstGeom>
          <a:effectLst>
            <a:glow rad="127000">
              <a:schemeClr val="tx1">
                <a:lumMod val="95000"/>
                <a:lumOff val="5000"/>
                <a:alpha val="9000"/>
              </a:schemeClr>
            </a:glow>
          </a:effectLst>
        </p:spPr>
      </p:pic>
    </p:spTree>
    <p:extLst>
      <p:ext uri="{BB962C8B-B14F-4D97-AF65-F5344CB8AC3E}">
        <p14:creationId xmlns:p14="http://schemas.microsoft.com/office/powerpoint/2010/main" val="3227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child writing on a piece of paper&#10;&#10;Description automatically generated with medium confidence">
            <a:extLst>
              <a:ext uri="{FF2B5EF4-FFF2-40B4-BE49-F238E27FC236}">
                <a16:creationId xmlns:a16="http://schemas.microsoft.com/office/drawing/2014/main" xmlns="" id="{D6DFDD0E-EB92-DD41-92A6-796144DC903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951984" y="1968267"/>
            <a:ext cx="5760639" cy="3909005"/>
          </a:xfrm>
          <a:prstGeom prst="roundRect">
            <a:avLst>
              <a:gd name="adj" fmla="val 4317"/>
            </a:avLst>
          </a:prstGeom>
        </p:spPr>
      </p:pic>
      <p:sp>
        <p:nvSpPr>
          <p:cNvPr id="2" name="Text Placeholder 1">
            <a:extLst>
              <a:ext uri="{FF2B5EF4-FFF2-40B4-BE49-F238E27FC236}">
                <a16:creationId xmlns:a16="http://schemas.microsoft.com/office/drawing/2014/main" xmlns="" id="{7C31C409-33E5-0C4B-8076-B55700B80BF1}"/>
              </a:ext>
            </a:extLst>
          </p:cNvPr>
          <p:cNvSpPr>
            <a:spLocks noGrp="1"/>
          </p:cNvSpPr>
          <p:nvPr>
            <p:ph type="body" sz="quarter" idx="10"/>
          </p:nvPr>
        </p:nvSpPr>
        <p:spPr>
          <a:xfrm>
            <a:off x="479376" y="1916832"/>
            <a:ext cx="5328592" cy="4392488"/>
          </a:xfrm>
        </p:spPr>
        <p:txBody>
          <a:bodyPr/>
          <a:lstStyle/>
          <a:p>
            <a:pPr marL="0" indent="0">
              <a:buNone/>
            </a:pPr>
            <a:r>
              <a:rPr lang="en-US" sz="2400" b="1" dirty="0">
                <a:solidFill>
                  <a:schemeClr val="accent2"/>
                </a:solidFill>
              </a:rPr>
              <a:t>This means that your child should: </a:t>
            </a:r>
          </a:p>
          <a:p>
            <a:r>
              <a:rPr lang="en-US" sz="2400" dirty="0">
                <a:solidFill>
                  <a:schemeClr val="tx1">
                    <a:lumMod val="85000"/>
                    <a:lumOff val="15000"/>
                  </a:schemeClr>
                </a:solidFill>
              </a:rPr>
              <a:t>Know all the sounds and tricky words in their phonics book well</a:t>
            </a:r>
          </a:p>
          <a:p>
            <a:r>
              <a:rPr lang="en-US" sz="2400" dirty="0">
                <a:solidFill>
                  <a:schemeClr val="tx1">
                    <a:lumMod val="85000"/>
                    <a:lumOff val="15000"/>
                  </a:schemeClr>
                </a:solidFill>
              </a:rPr>
              <a:t>Read many of the words by silent blending (in their head) – their reading will be automatic</a:t>
            </a:r>
          </a:p>
          <a:p>
            <a:r>
              <a:rPr lang="en-US" sz="2400" dirty="0">
                <a:solidFill>
                  <a:schemeClr val="tx1">
                    <a:lumMod val="85000"/>
                    <a:lumOff val="15000"/>
                  </a:schemeClr>
                </a:solidFill>
              </a:rPr>
              <a:t>Only need to stop and sound out about 5% of the words by the time they bring the book home – but they should be able to do this on their own.</a:t>
            </a:r>
          </a:p>
          <a:p>
            <a:endParaRPr lang="en-US" dirty="0">
              <a:solidFill>
                <a:schemeClr val="tx1">
                  <a:lumMod val="85000"/>
                  <a:lumOff val="15000"/>
                </a:schemeClr>
              </a:solidFill>
            </a:endParaRPr>
          </a:p>
          <a:p>
            <a:endParaRPr lang="en-US" dirty="0">
              <a:solidFill>
                <a:schemeClr val="tx1">
                  <a:lumMod val="85000"/>
                  <a:lumOff val="15000"/>
                </a:schemeClr>
              </a:solidFill>
            </a:endParaRPr>
          </a:p>
        </p:txBody>
      </p:sp>
      <p:sp>
        <p:nvSpPr>
          <p:cNvPr id="3" name="Title 2">
            <a:extLst>
              <a:ext uri="{FF2B5EF4-FFF2-40B4-BE49-F238E27FC236}">
                <a16:creationId xmlns:a16="http://schemas.microsoft.com/office/drawing/2014/main" xmlns="" id="{5D77FC48-7961-9849-B44F-999E708DB610}"/>
              </a:ext>
            </a:extLst>
          </p:cNvPr>
          <p:cNvSpPr>
            <a:spLocks noGrp="1"/>
          </p:cNvSpPr>
          <p:nvPr>
            <p:ph type="title"/>
          </p:nvPr>
        </p:nvSpPr>
        <p:spPr/>
        <p:txBody>
          <a:bodyPr vert="horz" lIns="91440" tIns="45720" rIns="91440" bIns="45720" rtlCol="0" anchor="ctr">
            <a:normAutofit/>
          </a:bodyPr>
          <a:lstStyle/>
          <a:p>
            <a:pPr eaLnBrk="1" hangingPunct="1"/>
            <a:r>
              <a:rPr lang="en-US" sz="3600" dirty="0"/>
              <a:t>Reading a book at the right level</a:t>
            </a:r>
          </a:p>
        </p:txBody>
      </p:sp>
    </p:spTree>
    <p:extLst>
      <p:ext uri="{BB962C8B-B14F-4D97-AF65-F5344CB8AC3E}">
        <p14:creationId xmlns:p14="http://schemas.microsoft.com/office/powerpoint/2010/main" val="199997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9429987A-5DE9-0F4E-8665-7BDCAB35A580}"/>
              </a:ext>
            </a:extLst>
          </p:cNvPr>
          <p:cNvSpPr>
            <a:spLocks noGrp="1"/>
          </p:cNvSpPr>
          <p:nvPr>
            <p:ph type="body" sz="quarter" idx="10"/>
          </p:nvPr>
        </p:nvSpPr>
        <p:spPr/>
        <p:txBody>
          <a:bodyPr vert="horz" lIns="91440" tIns="45720" rIns="91440" bIns="45720" rtlCol="0">
            <a:normAutofit/>
          </a:bodyPr>
          <a:lstStyle/>
          <a:p>
            <a:pPr eaLnBrk="1" hangingPunct="1"/>
            <a:r>
              <a:rPr lang="en-US" sz="4200" dirty="0"/>
              <a:t>A love of reading is the biggest indicator of future academic success.</a:t>
            </a:r>
          </a:p>
          <a:p>
            <a:pPr eaLnBrk="1" hangingPunct="1"/>
            <a:r>
              <a:rPr lang="en-US" sz="1600" dirty="0"/>
              <a:t>OECD (</a:t>
            </a:r>
            <a:r>
              <a:rPr lang="en-GB" sz="1600" b="0" dirty="0"/>
              <a:t>The Organisation for Economic Co-operation and Development)</a:t>
            </a:r>
            <a:endParaRPr lang="en-US" sz="1600" dirty="0"/>
          </a:p>
        </p:txBody>
      </p:sp>
    </p:spTree>
    <p:extLst>
      <p:ext uri="{BB962C8B-B14F-4D97-AF65-F5344CB8AC3E}">
        <p14:creationId xmlns:p14="http://schemas.microsoft.com/office/powerpoint/2010/main" val="676117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4E4AC40-E2B1-BC49-BFC1-AB1227E350D5}"/>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3" name="TextBox 2">
            <a:extLst>
              <a:ext uri="{FF2B5EF4-FFF2-40B4-BE49-F238E27FC236}">
                <a16:creationId xmlns:a16="http://schemas.microsoft.com/office/drawing/2014/main" xmlns="" id="{468005F6-CA72-7F49-9FE7-38E6A45AA721}"/>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at home</a:t>
            </a:r>
          </a:p>
        </p:txBody>
      </p:sp>
    </p:spTree>
    <p:extLst>
      <p:ext uri="{BB962C8B-B14F-4D97-AF65-F5344CB8AC3E}">
        <p14:creationId xmlns:p14="http://schemas.microsoft.com/office/powerpoint/2010/main" val="203553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13ED8210-885A-174D-BE35-D51386DEE975}"/>
              </a:ext>
            </a:extLst>
          </p:cNvPr>
          <p:cNvSpPr>
            <a:spLocks noGrp="1"/>
          </p:cNvSpPr>
          <p:nvPr>
            <p:ph type="body" sz="quarter" idx="10"/>
          </p:nvPr>
        </p:nvSpPr>
        <p:spPr>
          <a:xfrm>
            <a:off x="479376" y="2039943"/>
            <a:ext cx="6336704" cy="4392488"/>
          </a:xfrm>
        </p:spPr>
        <p:txBody>
          <a:bodyPr lIns="91440" tIns="45720" rIns="91440" bIns="45720" anchor="t"/>
          <a:lstStyle/>
          <a:p>
            <a:pPr marL="0" indent="0">
              <a:buNone/>
            </a:pPr>
            <a:r>
              <a:rPr lang="en-US" sz="2400" b="1" dirty="0">
                <a:solidFill>
                  <a:schemeClr val="accent2"/>
                </a:solidFill>
                <a:latin typeface="Calibri"/>
                <a:cs typeface="Calibri"/>
              </a:rPr>
              <a:t>Reading a book and chatting had a positive impact a year later on children’s ability to…</a:t>
            </a:r>
          </a:p>
          <a:p>
            <a:r>
              <a:rPr lang="en-US" sz="2400" dirty="0">
                <a:solidFill>
                  <a:schemeClr val="tx1">
                    <a:lumMod val="95000"/>
                    <a:lumOff val="5000"/>
                  </a:schemeClr>
                </a:solidFill>
                <a:latin typeface="Calibri"/>
                <a:cs typeface="Calibri"/>
              </a:rPr>
              <a:t>understand words and sentences</a:t>
            </a:r>
          </a:p>
          <a:p>
            <a:r>
              <a:rPr lang="en-US" sz="2400" dirty="0">
                <a:solidFill>
                  <a:schemeClr val="tx1">
                    <a:lumMod val="95000"/>
                    <a:lumOff val="5000"/>
                  </a:schemeClr>
                </a:solidFill>
                <a:latin typeface="Calibri"/>
                <a:cs typeface="Calibri"/>
              </a:rPr>
              <a:t>use a wide range of vocabulary </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r>
              <a:rPr lang="en-US" sz="2400" dirty="0">
                <a:solidFill>
                  <a:schemeClr val="tx1">
                    <a:lumMod val="95000"/>
                    <a:lumOff val="5000"/>
                  </a:schemeClr>
                </a:solidFill>
                <a:latin typeface="Calibri"/>
                <a:cs typeface="Calibri"/>
              </a:rPr>
              <a:t>develop listening comprehension skills.</a:t>
            </a: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r>
              <a:rPr lang="en-US" sz="2400" dirty="0">
                <a:solidFill>
                  <a:schemeClr val="tx1">
                    <a:lumMod val="95000"/>
                    <a:lumOff val="5000"/>
                  </a:schemeClr>
                </a:solidFill>
                <a:latin typeface="Calibri"/>
                <a:cs typeface="Calibri"/>
              </a:rPr>
              <a:t>The amount of books children were exposed to by age 6 was a positive predictor of their reading ability two years later.</a:t>
            </a: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pPr marL="0" indent="0">
              <a:buNone/>
            </a:pPr>
            <a:endParaRPr lang="en-US" sz="2400" dirty="0">
              <a:solidFill>
                <a:schemeClr val="tx1">
                  <a:lumMod val="95000"/>
                  <a:lumOff val="5000"/>
                </a:schemeClr>
              </a:solidFill>
              <a:latin typeface="Calibri" panose="020F0502020204030204" pitchFamily="34" charset="0"/>
              <a:cs typeface="Calibri" panose="020F0502020204030204" pitchFamily="34" charset="0"/>
            </a:endParaRPr>
          </a:p>
          <a:p>
            <a:endParaRPr lang="en-US" sz="2400" dirty="0">
              <a:solidFill>
                <a:schemeClr val="tx1">
                  <a:lumMod val="95000"/>
                  <a:lumOff val="5000"/>
                </a:schemeClr>
              </a:solidFill>
            </a:endParaRPr>
          </a:p>
        </p:txBody>
      </p:sp>
      <p:sp>
        <p:nvSpPr>
          <p:cNvPr id="3" name="Title 2">
            <a:extLst>
              <a:ext uri="{FF2B5EF4-FFF2-40B4-BE49-F238E27FC236}">
                <a16:creationId xmlns:a16="http://schemas.microsoft.com/office/drawing/2014/main" xmlns="" id="{121341B6-FC05-0C46-9C0D-7547DDDC163E}"/>
              </a:ext>
            </a:extLst>
          </p:cNvPr>
          <p:cNvSpPr>
            <a:spLocks noGrp="1"/>
          </p:cNvSpPr>
          <p:nvPr>
            <p:ph type="title"/>
          </p:nvPr>
        </p:nvSpPr>
        <p:spPr>
          <a:xfrm>
            <a:off x="479376" y="332656"/>
            <a:ext cx="7632848" cy="1152128"/>
          </a:xfrm>
        </p:spPr>
        <p:txBody>
          <a:bodyPr/>
          <a:lstStyle/>
          <a:p>
            <a:r>
              <a:rPr lang="en-US" dirty="0"/>
              <a:t>The most important thing you can do is read with your child</a:t>
            </a:r>
          </a:p>
        </p:txBody>
      </p:sp>
      <p:sp>
        <p:nvSpPr>
          <p:cNvPr id="4" name="TextBox 3">
            <a:extLst>
              <a:ext uri="{FF2B5EF4-FFF2-40B4-BE49-F238E27FC236}">
                <a16:creationId xmlns:a16="http://schemas.microsoft.com/office/drawing/2014/main" xmlns="" id="{E0FE7C68-BDBB-E140-8D8B-B0BB4B7FFB6D}"/>
              </a:ext>
            </a:extLst>
          </p:cNvPr>
          <p:cNvSpPr txBox="1"/>
          <p:nvPr/>
        </p:nvSpPr>
        <p:spPr>
          <a:xfrm>
            <a:off x="479376" y="6124654"/>
            <a:ext cx="9770110" cy="307777"/>
          </a:xfrm>
          <a:prstGeom prst="rect">
            <a:avLst/>
          </a:prstGeom>
          <a:noFill/>
        </p:spPr>
        <p:txBody>
          <a:bodyPr wrap="none" rtlCol="0">
            <a:spAutoFit/>
          </a:bodyPr>
          <a:lstStyle/>
          <a:p>
            <a:r>
              <a:rPr lang="en-US" sz="1400" i="1" dirty="0">
                <a:solidFill>
                  <a:schemeClr val="tx1">
                    <a:lumMod val="65000"/>
                    <a:lumOff val="35000"/>
                  </a:schemeClr>
                </a:solidFill>
                <a:latin typeface="Calibri"/>
                <a:cs typeface="Calibri"/>
              </a:rPr>
              <a:t>Parental involvement in the development of children’s reading skills:  A five-year longitudinal study </a:t>
            </a:r>
            <a:r>
              <a:rPr lang="en-US" sz="1400" dirty="0">
                <a:solidFill>
                  <a:schemeClr val="tx1">
                    <a:lumMod val="65000"/>
                    <a:lumOff val="35000"/>
                  </a:schemeClr>
                </a:solidFill>
                <a:latin typeface="Calibri"/>
                <a:cs typeface="Calibri"/>
              </a:rPr>
              <a:t>(2002) </a:t>
            </a:r>
            <a:r>
              <a:rPr lang="en-US" sz="1400" dirty="0" err="1">
                <a:solidFill>
                  <a:schemeClr val="tx1">
                    <a:lumMod val="65000"/>
                    <a:lumOff val="35000"/>
                  </a:schemeClr>
                </a:solidFill>
                <a:latin typeface="Calibri"/>
                <a:cs typeface="Calibri"/>
              </a:rPr>
              <a:t>Senechal</a:t>
            </a:r>
            <a:r>
              <a:rPr lang="en-US" sz="1400" dirty="0">
                <a:solidFill>
                  <a:schemeClr val="tx1">
                    <a:lumMod val="65000"/>
                    <a:lumOff val="35000"/>
                  </a:schemeClr>
                </a:solidFill>
                <a:latin typeface="Calibri"/>
                <a:cs typeface="Calibri"/>
              </a:rPr>
              <a:t>, M. and </a:t>
            </a:r>
            <a:r>
              <a:rPr lang="en-US" sz="1400" dirty="0" err="1">
                <a:solidFill>
                  <a:schemeClr val="tx1">
                    <a:lumMod val="65000"/>
                    <a:lumOff val="35000"/>
                  </a:schemeClr>
                </a:solidFill>
                <a:latin typeface="Calibri"/>
                <a:cs typeface="Calibri"/>
              </a:rPr>
              <a:t>Lefvre</a:t>
            </a:r>
            <a:r>
              <a:rPr lang="en-US" sz="1400" dirty="0">
                <a:solidFill>
                  <a:schemeClr val="tx1">
                    <a:lumMod val="65000"/>
                    <a:lumOff val="35000"/>
                  </a:schemeClr>
                </a:solidFill>
                <a:latin typeface="Calibri"/>
                <a:cs typeface="Calibri"/>
              </a:rPr>
              <a:t>, J</a:t>
            </a:r>
          </a:p>
        </p:txBody>
      </p:sp>
      <p:pic>
        <p:nvPicPr>
          <p:cNvPr id="7" name="Picture 6">
            <a:extLst>
              <a:ext uri="{FF2B5EF4-FFF2-40B4-BE49-F238E27FC236}">
                <a16:creationId xmlns:a16="http://schemas.microsoft.com/office/drawing/2014/main" xmlns="" id="{7CF1A9DE-555E-D447-B11E-7281FAC2B683}"/>
              </a:ext>
            </a:extLst>
          </p:cNvPr>
          <p:cNvPicPr>
            <a:picLocks noChangeAspect="1"/>
          </p:cNvPicPr>
          <p:nvPr/>
        </p:nvPicPr>
        <p:blipFill rotWithShape="1">
          <a:blip r:embed="rId3">
            <a:extLst>
              <a:ext uri="{28A0092B-C50C-407E-A947-70E740481C1C}">
                <a14:useLocalDpi xmlns:a14="http://schemas.microsoft.com/office/drawing/2010/main"/>
              </a:ext>
            </a:extLst>
          </a:blip>
          <a:srcRect t="-758"/>
          <a:stretch/>
        </p:blipFill>
        <p:spPr>
          <a:xfrm>
            <a:off x="7320136" y="1818287"/>
            <a:ext cx="4392488" cy="3909005"/>
          </a:xfrm>
          <a:prstGeom prst="roundRect">
            <a:avLst>
              <a:gd name="adj" fmla="val 5225"/>
            </a:avLst>
          </a:prstGeom>
        </p:spPr>
      </p:pic>
    </p:spTree>
    <p:extLst>
      <p:ext uri="{BB962C8B-B14F-4D97-AF65-F5344CB8AC3E}">
        <p14:creationId xmlns:p14="http://schemas.microsoft.com/office/powerpoint/2010/main" val="402381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729D9F07-F2DA-894B-8DF2-76A12817ACE2}"/>
              </a:ext>
            </a:extLst>
          </p:cNvPr>
          <p:cNvPicPr>
            <a:picLocks noChangeAspect="1"/>
          </p:cNvPicPr>
          <p:nvPr/>
        </p:nvPicPr>
        <p:blipFill>
          <a:blip r:embed="rId3"/>
          <a:stretch>
            <a:fillRect/>
          </a:stretch>
        </p:blipFill>
        <p:spPr>
          <a:xfrm>
            <a:off x="569873" y="2662727"/>
            <a:ext cx="2983849" cy="2828689"/>
          </a:xfrm>
          <a:prstGeom prst="rect">
            <a:avLst/>
          </a:prstGeom>
          <a:effectLst>
            <a:glow rad="127000">
              <a:schemeClr val="tx1">
                <a:lumMod val="95000"/>
                <a:lumOff val="5000"/>
                <a:alpha val="6000"/>
              </a:schemeClr>
            </a:glow>
          </a:effectLst>
        </p:spPr>
      </p:pic>
      <p:pic>
        <p:nvPicPr>
          <p:cNvPr id="10" name="Picture 9">
            <a:extLst>
              <a:ext uri="{FF2B5EF4-FFF2-40B4-BE49-F238E27FC236}">
                <a16:creationId xmlns:a16="http://schemas.microsoft.com/office/drawing/2014/main" xmlns="" id="{C0D0AA75-D178-2746-8F53-7C171FD3BB20}"/>
              </a:ext>
            </a:extLst>
          </p:cNvPr>
          <p:cNvPicPr>
            <a:picLocks noChangeAspect="1"/>
          </p:cNvPicPr>
          <p:nvPr/>
        </p:nvPicPr>
        <p:blipFill>
          <a:blip r:embed="rId4"/>
          <a:stretch>
            <a:fillRect/>
          </a:stretch>
        </p:blipFill>
        <p:spPr>
          <a:xfrm>
            <a:off x="8706044" y="2274730"/>
            <a:ext cx="2902472" cy="3604683"/>
          </a:xfrm>
          <a:prstGeom prst="rect">
            <a:avLst/>
          </a:prstGeom>
          <a:effectLst>
            <a:glow rad="127000">
              <a:schemeClr val="tx1">
                <a:lumMod val="95000"/>
                <a:lumOff val="5000"/>
                <a:alpha val="6000"/>
              </a:schemeClr>
            </a:glow>
          </a:effectLst>
        </p:spPr>
      </p:pic>
      <p:pic>
        <p:nvPicPr>
          <p:cNvPr id="11" name="Picture 10">
            <a:extLst>
              <a:ext uri="{FF2B5EF4-FFF2-40B4-BE49-F238E27FC236}">
                <a16:creationId xmlns:a16="http://schemas.microsoft.com/office/drawing/2014/main" xmlns="" id="{C94C7683-39CB-9745-BD8A-F78647576499}"/>
              </a:ext>
            </a:extLst>
          </p:cNvPr>
          <p:cNvPicPr>
            <a:picLocks noChangeAspect="1"/>
          </p:cNvPicPr>
          <p:nvPr/>
        </p:nvPicPr>
        <p:blipFill>
          <a:blip r:embed="rId5"/>
          <a:stretch>
            <a:fillRect/>
          </a:stretch>
        </p:blipFill>
        <p:spPr>
          <a:xfrm>
            <a:off x="2120786" y="1367385"/>
            <a:ext cx="7950429" cy="5250284"/>
          </a:xfrm>
          <a:prstGeom prst="rect">
            <a:avLst/>
          </a:prstGeom>
        </p:spPr>
      </p:pic>
      <p:sp>
        <p:nvSpPr>
          <p:cNvPr id="3" name="Title 2">
            <a:extLst>
              <a:ext uri="{FF2B5EF4-FFF2-40B4-BE49-F238E27FC236}">
                <a16:creationId xmlns:a16="http://schemas.microsoft.com/office/drawing/2014/main" xmlns="" id="{0C2C5322-C816-CC44-B38C-334FC281CAFF}"/>
              </a:ext>
            </a:extLst>
          </p:cNvPr>
          <p:cNvSpPr>
            <a:spLocks noGrp="1"/>
          </p:cNvSpPr>
          <p:nvPr>
            <p:ph type="title"/>
          </p:nvPr>
        </p:nvSpPr>
        <p:spPr/>
        <p:txBody>
          <a:bodyPr/>
          <a:lstStyle/>
          <a:p>
            <a:r>
              <a:rPr lang="en-US" dirty="0"/>
              <a:t>Books going home</a:t>
            </a:r>
          </a:p>
        </p:txBody>
      </p:sp>
      <p:sp>
        <p:nvSpPr>
          <p:cNvPr id="8" name="Rectangle 7">
            <a:extLst>
              <a:ext uri="{FF2B5EF4-FFF2-40B4-BE49-F238E27FC236}">
                <a16:creationId xmlns:a16="http://schemas.microsoft.com/office/drawing/2014/main" xmlns="" id="{58A4A86D-1242-B34F-88C8-5D9AC660725C}"/>
              </a:ext>
            </a:extLst>
          </p:cNvPr>
          <p:cNvSpPr/>
          <p:nvPr/>
        </p:nvSpPr>
        <p:spPr>
          <a:xfrm>
            <a:off x="4055354" y="4293096"/>
            <a:ext cx="4248472" cy="1130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80E41A3-E515-0E45-9C26-69C32364A848}"/>
              </a:ext>
            </a:extLst>
          </p:cNvPr>
          <p:cNvPicPr>
            <a:picLocks noChangeAspect="1"/>
          </p:cNvPicPr>
          <p:nvPr/>
        </p:nvPicPr>
        <p:blipFill>
          <a:blip r:embed="rId6"/>
          <a:stretch>
            <a:fillRect/>
          </a:stretch>
        </p:blipFill>
        <p:spPr>
          <a:xfrm>
            <a:off x="6672064" y="4077072"/>
            <a:ext cx="1519299" cy="1519299"/>
          </a:xfrm>
          <a:prstGeom prst="rect">
            <a:avLst/>
          </a:prstGeom>
        </p:spPr>
      </p:pic>
      <p:pic>
        <p:nvPicPr>
          <p:cNvPr id="7" name="Picture 6">
            <a:extLst>
              <a:ext uri="{FF2B5EF4-FFF2-40B4-BE49-F238E27FC236}">
                <a16:creationId xmlns:a16="http://schemas.microsoft.com/office/drawing/2014/main" xmlns="" id="{F42B8F0E-C77E-A945-9CD7-8CD7211A9C64}"/>
              </a:ext>
            </a:extLst>
          </p:cNvPr>
          <p:cNvPicPr>
            <a:picLocks noChangeAspect="1"/>
          </p:cNvPicPr>
          <p:nvPr/>
        </p:nvPicPr>
        <p:blipFill>
          <a:blip r:embed="rId7"/>
          <a:stretch>
            <a:fillRect/>
          </a:stretch>
        </p:blipFill>
        <p:spPr>
          <a:xfrm>
            <a:off x="3969289" y="4415005"/>
            <a:ext cx="886258" cy="886258"/>
          </a:xfrm>
          <a:prstGeom prst="rect">
            <a:avLst/>
          </a:prstGeom>
        </p:spPr>
      </p:pic>
      <p:grpSp>
        <p:nvGrpSpPr>
          <p:cNvPr id="4" name="Group 3">
            <a:extLst>
              <a:ext uri="{FF2B5EF4-FFF2-40B4-BE49-F238E27FC236}">
                <a16:creationId xmlns:a16="http://schemas.microsoft.com/office/drawing/2014/main" xmlns="" id="{C399E4BB-5C61-4B4C-A3A5-D722BF994851}"/>
              </a:ext>
            </a:extLst>
          </p:cNvPr>
          <p:cNvGrpSpPr/>
          <p:nvPr/>
        </p:nvGrpSpPr>
        <p:grpSpPr>
          <a:xfrm>
            <a:off x="5678049" y="3361635"/>
            <a:ext cx="835902" cy="835902"/>
            <a:chOff x="4871864" y="3573016"/>
            <a:chExt cx="720080" cy="720080"/>
          </a:xfrm>
        </p:grpSpPr>
        <p:sp>
          <p:nvSpPr>
            <p:cNvPr id="2" name="Rectangle 1">
              <a:extLst>
                <a:ext uri="{FF2B5EF4-FFF2-40B4-BE49-F238E27FC236}">
                  <a16:creationId xmlns:a16="http://schemas.microsoft.com/office/drawing/2014/main" xmlns="" id="{12FFDC9F-CC4E-8844-8B62-E2112841D1D0}"/>
                </a:ext>
              </a:extLst>
            </p:cNvPr>
            <p:cNvSpPr/>
            <p:nvPr/>
          </p:nvSpPr>
          <p:spPr>
            <a:xfrm>
              <a:off x="5159896" y="3573016"/>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FB20A4BF-327F-E947-866B-30FAEA6A0D8A}"/>
                </a:ext>
              </a:extLst>
            </p:cNvPr>
            <p:cNvSpPr/>
            <p:nvPr/>
          </p:nvSpPr>
          <p:spPr>
            <a:xfrm rot="16200000">
              <a:off x="5159896" y="3569865"/>
              <a:ext cx="144016" cy="7200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65361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1C54C73-597C-A44C-AEB0-5A2995796968}"/>
              </a:ext>
            </a:extLst>
          </p:cNvPr>
          <p:cNvPicPr>
            <a:picLocks noChangeAspect="1"/>
          </p:cNvPicPr>
          <p:nvPr/>
        </p:nvPicPr>
        <p:blipFill>
          <a:blip r:embed="rId3"/>
          <a:stretch>
            <a:fillRect/>
          </a:stretch>
        </p:blipFill>
        <p:spPr>
          <a:xfrm>
            <a:off x="6960096" y="2204864"/>
            <a:ext cx="3117864" cy="2968207"/>
          </a:xfrm>
          <a:prstGeom prst="rect">
            <a:avLst/>
          </a:prstGeom>
          <a:effectLst>
            <a:glow rad="127000">
              <a:schemeClr val="tx1">
                <a:alpha val="4000"/>
              </a:schemeClr>
            </a:glow>
          </a:effectLst>
        </p:spPr>
      </p:pic>
      <p:sp>
        <p:nvSpPr>
          <p:cNvPr id="2" name="Text Placeholder 1">
            <a:extLst>
              <a:ext uri="{FF2B5EF4-FFF2-40B4-BE49-F238E27FC236}">
                <a16:creationId xmlns:a16="http://schemas.microsoft.com/office/drawing/2014/main" xmlns="" id="{34398AD0-3875-B94F-A90E-046466F6C19A}"/>
              </a:ext>
            </a:extLst>
          </p:cNvPr>
          <p:cNvSpPr>
            <a:spLocks noGrp="1"/>
          </p:cNvSpPr>
          <p:nvPr>
            <p:ph type="body" sz="quarter" idx="10"/>
          </p:nvPr>
        </p:nvSpPr>
        <p:spPr>
          <a:xfrm>
            <a:off x="479376" y="2544416"/>
            <a:ext cx="5854168" cy="3764903"/>
          </a:xfrm>
        </p:spPr>
        <p:txBody>
          <a:bodyPr/>
          <a:lstStyle/>
          <a:p>
            <a:r>
              <a:rPr lang="en-US" dirty="0">
                <a:solidFill>
                  <a:schemeClr val="tx1">
                    <a:lumMod val="95000"/>
                    <a:lumOff val="5000"/>
                  </a:schemeClr>
                </a:solidFill>
              </a:rPr>
              <a:t>Your child should be able to read their book without your help.</a:t>
            </a:r>
          </a:p>
          <a:p>
            <a:r>
              <a:rPr lang="en-US" dirty="0">
                <a:solidFill>
                  <a:schemeClr val="tx1">
                    <a:lumMod val="95000"/>
                    <a:lumOff val="5000"/>
                  </a:schemeClr>
                </a:solidFill>
              </a:rPr>
              <a:t>If they can’t read a word read it to them.</a:t>
            </a:r>
          </a:p>
          <a:p>
            <a:r>
              <a:rPr lang="en-US" dirty="0">
                <a:solidFill>
                  <a:schemeClr val="tx1">
                    <a:lumMod val="95000"/>
                    <a:lumOff val="5000"/>
                  </a:schemeClr>
                </a:solidFill>
              </a:rPr>
              <a:t>Talk about the book and celebrate their success.</a:t>
            </a:r>
          </a:p>
        </p:txBody>
      </p:sp>
      <p:sp>
        <p:nvSpPr>
          <p:cNvPr id="3" name="Title 2">
            <a:extLst>
              <a:ext uri="{FF2B5EF4-FFF2-40B4-BE49-F238E27FC236}">
                <a16:creationId xmlns:a16="http://schemas.microsoft.com/office/drawing/2014/main" xmlns="" id="{ED26F458-A726-794D-91AB-7485E77815F9}"/>
              </a:ext>
            </a:extLst>
          </p:cNvPr>
          <p:cNvSpPr>
            <a:spLocks noGrp="1"/>
          </p:cNvSpPr>
          <p:nvPr>
            <p:ph type="title"/>
          </p:nvPr>
        </p:nvSpPr>
        <p:spPr/>
        <p:txBody>
          <a:bodyPr/>
          <a:lstStyle/>
          <a:p>
            <a:r>
              <a:rPr lang="en-US" dirty="0"/>
              <a:t>Listening to your child read their phonics book</a:t>
            </a:r>
          </a:p>
        </p:txBody>
      </p:sp>
      <p:pic>
        <p:nvPicPr>
          <p:cNvPr id="7" name="Picture 6">
            <a:extLst>
              <a:ext uri="{FF2B5EF4-FFF2-40B4-BE49-F238E27FC236}">
                <a16:creationId xmlns:a16="http://schemas.microsoft.com/office/drawing/2014/main" xmlns="" id="{0918087A-1684-9A43-95A8-D4FAAF59F376}"/>
              </a:ext>
            </a:extLst>
          </p:cNvPr>
          <p:cNvPicPr>
            <a:picLocks noChangeAspect="1"/>
          </p:cNvPicPr>
          <p:nvPr/>
        </p:nvPicPr>
        <p:blipFill>
          <a:blip r:embed="rId4"/>
          <a:stretch>
            <a:fillRect/>
          </a:stretch>
        </p:blipFill>
        <p:spPr>
          <a:xfrm>
            <a:off x="8256240" y="3212976"/>
            <a:ext cx="3096344" cy="2947720"/>
          </a:xfrm>
          <a:prstGeom prst="rect">
            <a:avLst/>
          </a:prstGeom>
          <a:effectLst>
            <a:glow rad="127000">
              <a:schemeClr val="tx1">
                <a:alpha val="4000"/>
              </a:schemeClr>
            </a:glow>
          </a:effectLst>
        </p:spPr>
      </p:pic>
    </p:spTree>
    <p:extLst>
      <p:ext uri="{BB962C8B-B14F-4D97-AF65-F5344CB8AC3E}">
        <p14:creationId xmlns:p14="http://schemas.microsoft.com/office/powerpoint/2010/main" val="87829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xmlns=""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xmlns=""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xmlns=""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xmlns=""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xmlns=""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and a child reading a book&#10;&#10;Description automatically generated with medium confidence">
            <a:extLst>
              <a:ext uri="{FF2B5EF4-FFF2-40B4-BE49-F238E27FC236}">
                <a16:creationId xmlns:a16="http://schemas.microsoft.com/office/drawing/2014/main" xmlns="" id="{A77DE003-8673-7349-8269-8B2BBAA6A76D}"/>
              </a:ext>
            </a:extLst>
          </p:cNvPr>
          <p:cNvPicPr>
            <a:picLocks noChangeAspect="1"/>
          </p:cNvPicPr>
          <p:nvPr/>
        </p:nvPicPr>
        <p:blipFill rotWithShape="1">
          <a:blip r:embed="rId3">
            <a:extLst>
              <a:ext uri="{28A0092B-C50C-407E-A947-70E740481C1C}">
                <a14:useLocalDpi xmlns:a14="http://schemas.microsoft.com/office/drawing/2010/main"/>
              </a:ext>
            </a:extLst>
          </a:blip>
          <a:srcRect b="-1"/>
          <a:stretch/>
        </p:blipFill>
        <p:spPr>
          <a:xfrm>
            <a:off x="7336631" y="1929002"/>
            <a:ext cx="4359498" cy="3909005"/>
          </a:xfrm>
          <a:prstGeom prst="roundRect">
            <a:avLst>
              <a:gd name="adj" fmla="val 3700"/>
            </a:avLst>
          </a:prstGeom>
        </p:spPr>
      </p:pic>
      <p:sp>
        <p:nvSpPr>
          <p:cNvPr id="6" name="Text Placeholder 5">
            <a:extLst>
              <a:ext uri="{FF2B5EF4-FFF2-40B4-BE49-F238E27FC236}">
                <a16:creationId xmlns:a16="http://schemas.microsoft.com/office/drawing/2014/main" xmlns="" id="{82F6C5C2-432E-8248-84DB-431199FAEAE8}"/>
              </a:ext>
            </a:extLst>
          </p:cNvPr>
          <p:cNvSpPr>
            <a:spLocks noGrp="1"/>
          </p:cNvSpPr>
          <p:nvPr>
            <p:ph type="body" sz="quarter" idx="10"/>
          </p:nvPr>
        </p:nvSpPr>
        <p:spPr>
          <a:xfrm>
            <a:off x="479376" y="1916832"/>
            <a:ext cx="6624736" cy="4392488"/>
          </a:xfrm>
        </p:spPr>
        <p:txBody>
          <a:bodyPr/>
          <a:lstStyle/>
          <a:p>
            <a:pPr marL="0" indent="0">
              <a:buNone/>
            </a:pPr>
            <a:r>
              <a:rPr lang="en-US" b="1" dirty="0">
                <a:solidFill>
                  <a:schemeClr val="accent2"/>
                </a:solidFill>
              </a:rPr>
              <a:t>The shared book is for YOU to read:</a:t>
            </a:r>
          </a:p>
          <a:p>
            <a:pPr>
              <a:spcBef>
                <a:spcPts val="600"/>
              </a:spcBef>
            </a:pPr>
            <a:r>
              <a:rPr lang="en-US" sz="2400" dirty="0">
                <a:solidFill>
                  <a:schemeClr val="tx1">
                    <a:lumMod val="95000"/>
                    <a:lumOff val="5000"/>
                  </a:schemeClr>
                </a:solidFill>
              </a:rPr>
              <a:t>Make the story sound as exciting as you can by changing your voice.</a:t>
            </a:r>
          </a:p>
          <a:p>
            <a:pPr>
              <a:spcBef>
                <a:spcPts val="600"/>
              </a:spcBef>
            </a:pPr>
            <a:r>
              <a:rPr lang="en-US" sz="2400" dirty="0">
                <a:solidFill>
                  <a:schemeClr val="tx1">
                    <a:lumMod val="95000"/>
                    <a:lumOff val="5000"/>
                  </a:schemeClr>
                </a:solidFill>
              </a:rPr>
              <a:t>Talk with your child as much as you can:</a:t>
            </a:r>
          </a:p>
          <a:p>
            <a:pPr lvl="1">
              <a:spcBef>
                <a:spcPts val="600"/>
              </a:spcBef>
              <a:buFont typeface="Courier New" panose="02070309020205020404" pitchFamily="49" charset="0"/>
              <a:buChar char="o"/>
            </a:pPr>
            <a:r>
              <a:rPr lang="en-US" dirty="0">
                <a:solidFill>
                  <a:schemeClr val="tx1">
                    <a:lumMod val="95000"/>
                    <a:lumOff val="5000"/>
                  </a:schemeClr>
                </a:solidFill>
              </a:rPr>
              <a:t>Introduce new and exciting language</a:t>
            </a:r>
          </a:p>
          <a:p>
            <a:pPr lvl="1">
              <a:spcBef>
                <a:spcPts val="600"/>
              </a:spcBef>
              <a:buFont typeface="Courier New" panose="02070309020205020404" pitchFamily="49" charset="0"/>
              <a:buChar char="o"/>
            </a:pPr>
            <a:r>
              <a:rPr lang="en-US" dirty="0">
                <a:solidFill>
                  <a:schemeClr val="tx1">
                    <a:lumMod val="95000"/>
                    <a:lumOff val="5000"/>
                  </a:schemeClr>
                </a:solidFill>
              </a:rPr>
              <a:t>Encourage your child to use new vocabulary</a:t>
            </a:r>
          </a:p>
          <a:p>
            <a:pPr lvl="1">
              <a:spcBef>
                <a:spcPts val="600"/>
              </a:spcBef>
              <a:buFont typeface="Courier New" panose="02070309020205020404" pitchFamily="49" charset="0"/>
              <a:buChar char="o"/>
            </a:pPr>
            <a:r>
              <a:rPr lang="en-US" dirty="0">
                <a:solidFill>
                  <a:schemeClr val="tx1">
                    <a:lumMod val="95000"/>
                    <a:lumOff val="5000"/>
                  </a:schemeClr>
                </a:solidFill>
              </a:rPr>
              <a:t>Make up sentences together</a:t>
            </a:r>
          </a:p>
          <a:p>
            <a:pPr lvl="1">
              <a:spcBef>
                <a:spcPts val="600"/>
              </a:spcBef>
              <a:buFont typeface="Courier New" panose="02070309020205020404" pitchFamily="49" charset="0"/>
              <a:buChar char="o"/>
            </a:pPr>
            <a:r>
              <a:rPr lang="en-US" dirty="0">
                <a:solidFill>
                  <a:schemeClr val="tx1">
                    <a:lumMod val="95000"/>
                    <a:lumOff val="5000"/>
                  </a:schemeClr>
                </a:solidFill>
              </a:rPr>
              <a:t>Find different words to use</a:t>
            </a:r>
          </a:p>
          <a:p>
            <a:pPr lvl="1">
              <a:spcBef>
                <a:spcPts val="600"/>
              </a:spcBef>
              <a:buFont typeface="Courier New" panose="02070309020205020404" pitchFamily="49" charset="0"/>
              <a:buChar char="o"/>
            </a:pPr>
            <a:r>
              <a:rPr lang="en-US" dirty="0">
                <a:solidFill>
                  <a:schemeClr val="tx1">
                    <a:lumMod val="95000"/>
                    <a:lumOff val="5000"/>
                  </a:schemeClr>
                </a:solidFill>
              </a:rPr>
              <a:t>Describe things you see.</a:t>
            </a:r>
          </a:p>
        </p:txBody>
      </p:sp>
      <p:sp>
        <p:nvSpPr>
          <p:cNvPr id="4" name="Title 3">
            <a:extLst>
              <a:ext uri="{FF2B5EF4-FFF2-40B4-BE49-F238E27FC236}">
                <a16:creationId xmlns:a16="http://schemas.microsoft.com/office/drawing/2014/main" xmlns="" id="{1D0C56A2-B8FB-0E4C-9808-4C8445824CFE}"/>
              </a:ext>
            </a:extLst>
          </p:cNvPr>
          <p:cNvSpPr>
            <a:spLocks noGrp="1"/>
          </p:cNvSpPr>
          <p:nvPr>
            <p:ph type="title"/>
          </p:nvPr>
        </p:nvSpPr>
        <p:spPr/>
        <p:txBody>
          <a:bodyPr/>
          <a:lstStyle/>
          <a:p>
            <a:r>
              <a:rPr lang="en-US" dirty="0"/>
              <a:t>Read to your child</a:t>
            </a:r>
          </a:p>
        </p:txBody>
      </p:sp>
    </p:spTree>
    <p:extLst>
      <p:ext uri="{BB962C8B-B14F-4D97-AF65-F5344CB8AC3E}">
        <p14:creationId xmlns:p14="http://schemas.microsoft.com/office/powerpoint/2010/main" val="341119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107DBB20-2EB0-A44A-886D-D675349D6144}"/>
              </a:ext>
            </a:extLst>
          </p:cNvPr>
          <p:cNvSpPr>
            <a:spLocks noGrp="1"/>
          </p:cNvSpPr>
          <p:nvPr>
            <p:ph type="body" sz="quarter" idx="10"/>
          </p:nvPr>
        </p:nvSpPr>
        <p:spPr/>
        <p:txBody>
          <a:bodyPr/>
          <a:lstStyle/>
          <a:p>
            <a:r>
              <a:rPr lang="en-US" sz="4400" dirty="0"/>
              <a:t>One of the greatest gifts adults can give is to read to children </a:t>
            </a:r>
          </a:p>
          <a:p>
            <a:r>
              <a:rPr lang="en-US" b="0" dirty="0"/>
              <a:t>Carl Sagan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1D1E7C75-6C89-A249-A30C-CE8E70E36D1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23392" y="1916832"/>
            <a:ext cx="3600400" cy="4398659"/>
          </a:xfrm>
          <a:prstGeom prst="roundRect">
            <a:avLst>
              <a:gd name="adj" fmla="val 3335"/>
            </a:avLst>
          </a:prstGeom>
        </p:spPr>
      </p:pic>
      <p:pic>
        <p:nvPicPr>
          <p:cNvPr id="20" name="Picture 19">
            <a:extLst>
              <a:ext uri="{FF2B5EF4-FFF2-40B4-BE49-F238E27FC236}">
                <a16:creationId xmlns:a16="http://schemas.microsoft.com/office/drawing/2014/main" xmlns="" id="{F47BE807-306C-AB4D-9DBF-534B43CD6AC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67808" y="1916832"/>
            <a:ext cx="3600400" cy="4392488"/>
          </a:xfrm>
          <a:prstGeom prst="roundRect">
            <a:avLst>
              <a:gd name="adj" fmla="val 3996"/>
            </a:avLst>
          </a:prstGeom>
        </p:spPr>
      </p:pic>
      <p:pic>
        <p:nvPicPr>
          <p:cNvPr id="22" name="Picture 21">
            <a:extLst>
              <a:ext uri="{FF2B5EF4-FFF2-40B4-BE49-F238E27FC236}">
                <a16:creationId xmlns:a16="http://schemas.microsoft.com/office/drawing/2014/main" xmlns="" id="{9E34C08F-E545-904E-BA43-E68CEBDE484F}"/>
              </a:ext>
            </a:extLst>
          </p:cNvPr>
          <p:cNvPicPr>
            <a:picLocks/>
          </p:cNvPicPr>
          <p:nvPr/>
        </p:nvPicPr>
        <p:blipFill rotWithShape="1">
          <a:blip r:embed="rId5">
            <a:extLst>
              <a:ext uri="{28A0092B-C50C-407E-A947-70E740481C1C}">
                <a14:useLocalDpi xmlns:a14="http://schemas.microsoft.com/office/drawing/2010/main"/>
              </a:ext>
            </a:extLst>
          </a:blip>
          <a:srcRect l="-100" r="-100"/>
          <a:stretch/>
        </p:blipFill>
        <p:spPr>
          <a:xfrm>
            <a:off x="8112224" y="1916832"/>
            <a:ext cx="3607200" cy="2088000"/>
          </a:xfrm>
          <a:prstGeom prst="roundRect">
            <a:avLst>
              <a:gd name="adj" fmla="val 4292"/>
            </a:avLst>
          </a:prstGeom>
        </p:spPr>
      </p:pic>
      <p:pic>
        <p:nvPicPr>
          <p:cNvPr id="24" name="Picture 23">
            <a:extLst>
              <a:ext uri="{FF2B5EF4-FFF2-40B4-BE49-F238E27FC236}">
                <a16:creationId xmlns:a16="http://schemas.microsoft.com/office/drawing/2014/main" xmlns="" id="{AFC6224D-9348-0849-A788-DC9043F0C84E}"/>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8112224" y="4204795"/>
            <a:ext cx="3618402" cy="2088465"/>
          </a:xfrm>
          <a:prstGeom prst="roundRect">
            <a:avLst>
              <a:gd name="adj" fmla="val 4293"/>
            </a:avLst>
          </a:prstGeom>
        </p:spPr>
      </p:pic>
      <p:sp>
        <p:nvSpPr>
          <p:cNvPr id="7" name="Title 6">
            <a:extLst>
              <a:ext uri="{FF2B5EF4-FFF2-40B4-BE49-F238E27FC236}">
                <a16:creationId xmlns:a16="http://schemas.microsoft.com/office/drawing/2014/main" xmlns="" id="{A6FA5D5B-84DD-2045-95A0-148DB04A368C}"/>
              </a:ext>
            </a:extLst>
          </p:cNvPr>
          <p:cNvSpPr>
            <a:spLocks noGrp="1"/>
          </p:cNvSpPr>
          <p:nvPr>
            <p:ph type="title"/>
          </p:nvPr>
        </p:nvSpPr>
        <p:spPr>
          <a:xfrm>
            <a:off x="479376" y="332656"/>
            <a:ext cx="7003074" cy="1152128"/>
          </a:xfrm>
        </p:spPr>
        <p:txBody>
          <a:bodyPr/>
          <a:lstStyle/>
          <a:p>
            <a:r>
              <a:rPr lang="en-US" dirty="0"/>
              <a:t>How many times have you already read today?</a:t>
            </a:r>
          </a:p>
        </p:txBody>
      </p:sp>
    </p:spTree>
    <p:extLst>
      <p:ext uri="{BB962C8B-B14F-4D97-AF65-F5344CB8AC3E}">
        <p14:creationId xmlns:p14="http://schemas.microsoft.com/office/powerpoint/2010/main" val="428116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xmlns=""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xmlns=""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xmlns=""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xmlns=""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xmlns=""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xmlns=""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xmlns=""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xmlns=""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xmlns=""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xmlns=""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xmlns=""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xmlns=""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xmlns=""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xmlns=""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resentation cover">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8" tIns="45718" rIns="45718" bIns="45718" numCol="1" anchor="ctr" anchorCtr="0" compatLnSpc="1">
        <a:prstTxWarp prst="textNoShape">
          <a:avLst/>
        </a:prstTxWarp>
        <a:spAutoFit/>
      </a:bodyPr>
      <a:lstStyle>
        <a:defPPr marL="0" marR="0" indent="0" algn="l" defTabSz="914400" rtl="0" eaLnBrk="1"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defPPr>
      </a:lst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B8E684-7516-47AC-9294-08AAE612A259}">
  <ds:schemaRefs>
    <ds:schemaRef ds:uri="6d6ce26d-438a-4f93-8ad7-b70bc8847f7f"/>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b390c623-81a0-476f-984a-5b2ad478ef4f"/>
    <ds:schemaRef ds:uri="http://www.w3.org/XML/1998/namespace"/>
  </ds:schemaRefs>
</ds:datastoreItem>
</file>

<file path=customXml/itemProps2.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37107</TotalTime>
  <Words>1056</Words>
  <Application>Microsoft Office PowerPoint</Application>
  <PresentationFormat>Widescreen</PresentationFormat>
  <Paragraphs>102</Paragraphs>
  <Slides>26</Slides>
  <Notes>26</Notes>
  <HiddenSlides>0</HiddenSlides>
  <MMClips>2</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26</vt:i4>
      </vt:variant>
    </vt:vector>
  </HeadingPairs>
  <TitlesOfParts>
    <vt:vector size="39" baseType="lpstr">
      <vt:lpstr>Arial</vt:lpstr>
      <vt:lpstr>Calibri</vt:lpstr>
      <vt:lpstr>Calibri Light</vt:lpstr>
      <vt:lpstr>Courier New</vt:lpstr>
      <vt:lpstr>Gotham Narrow Bold</vt:lpstr>
      <vt:lpstr>Open Sans</vt:lpstr>
      <vt:lpstr>Open Sans Light</vt:lpstr>
      <vt:lpstr>Sassoon Infant Rg</vt:lpstr>
      <vt:lpstr>Presentation cover</vt:lpstr>
      <vt:lpstr>Normal body copy page</vt:lpstr>
      <vt:lpstr>Custom Design</vt:lpstr>
      <vt:lpstr>3_Normal body copy page</vt:lpstr>
      <vt:lpstr>4_Normal body copy page</vt:lpstr>
      <vt:lpstr>PowerPoint Presentation</vt:lpstr>
      <vt:lpstr>PowerPoint Presentation</vt:lpstr>
      <vt:lpstr>How many times have you already read today?</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How do we teach reading in books?</vt:lpstr>
      <vt:lpstr>We use assessment to match your child the right level of book</vt:lpstr>
      <vt:lpstr>Reading a book at the right level</vt:lpstr>
      <vt:lpstr>PowerPoint Presentation</vt:lpstr>
      <vt:lpstr>The most important thing you can do is read with your child</vt:lpstr>
      <vt:lpstr>Books going home</vt:lpstr>
      <vt:lpstr>Listening to your child read their phonics book</vt:lpstr>
      <vt:lpstr>Supporting your child with phonics</vt:lpstr>
      <vt:lpstr>Read to your child</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Jonathan Elms</cp:lastModifiedBy>
  <cp:revision>369</cp:revision>
  <cp:lastPrinted>2021-11-08T18:32:12Z</cp:lastPrinted>
  <dcterms:modified xsi:type="dcterms:W3CDTF">2022-06-08T13:49:16Z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